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0" r:id="rId17"/>
    <p:sldId id="271" r:id="rId18"/>
    <p:sldId id="272" r:id="rId19"/>
    <p:sldId id="274" r:id="rId20"/>
    <p:sldId id="275" r:id="rId21"/>
    <p:sldId id="276" r:id="rId22"/>
    <p:sldId id="277" r:id="rId23"/>
    <p:sldId id="278" r:id="rId24"/>
    <p:sldId id="279" r:id="rId25"/>
    <p:sldId id="285" r:id="rId26"/>
    <p:sldId id="280" r:id="rId27"/>
    <p:sldId id="281" r:id="rId28"/>
    <p:sldId id="282" r:id="rId29"/>
    <p:sldId id="283" r:id="rId30"/>
  </p:sldIdLst>
  <p:sldSz cx="10799763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32" d="100"/>
          <a:sy n="32" d="100"/>
        </p:scale>
        <p:origin x="209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062083"/>
            <a:ext cx="9179799" cy="4386662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6617911"/>
            <a:ext cx="8099822" cy="3042080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2111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81813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670833"/>
            <a:ext cx="2328699" cy="1067790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670833"/>
            <a:ext cx="6851100" cy="106779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4879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97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3141251"/>
            <a:ext cx="9314796" cy="5241244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8432079"/>
            <a:ext cx="9314796" cy="2756246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2879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3354163"/>
            <a:ext cx="4589899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3354163"/>
            <a:ext cx="4589899" cy="79945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2966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670836"/>
            <a:ext cx="9314796" cy="243541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3088748"/>
            <a:ext cx="4568805" cy="151374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4602496"/>
            <a:ext cx="4568805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3088748"/>
            <a:ext cx="4591306" cy="1513748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4602496"/>
            <a:ext cx="4591306" cy="6769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348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235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338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839999"/>
            <a:ext cx="3483205" cy="2939997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1814168"/>
            <a:ext cx="5467380" cy="8954158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779996"/>
            <a:ext cx="3483205" cy="7002911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806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839999"/>
            <a:ext cx="3483205" cy="2939997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1814168"/>
            <a:ext cx="5467380" cy="8954158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3779996"/>
            <a:ext cx="3483205" cy="7002911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81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670836"/>
            <a:ext cx="9314796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3354163"/>
            <a:ext cx="9314796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1678325"/>
            <a:ext cx="242994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818FA-D5F9-49A0-800B-8E2CD119F0A6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1678325"/>
            <a:ext cx="3644920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1678325"/>
            <a:ext cx="242994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4CAC0-70EB-4383-AEBA-4C65965127B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387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42482" y="1677417"/>
            <a:ext cx="9314796" cy="815835"/>
          </a:xfrm>
          <a:prstGeom prst="rect">
            <a:avLst/>
          </a:prstGeom>
        </p:spPr>
        <p:txBody>
          <a:bodyPr vert="horz" wrap="square" lIns="0" tIns="15909" rIns="0" bIns="0" rtlCol="0" anchor="ctr">
            <a:spAutoFit/>
          </a:bodyPr>
          <a:lstStyle/>
          <a:p>
            <a:pPr marL="15909">
              <a:lnSpc>
                <a:spcPct val="100000"/>
              </a:lnSpc>
              <a:spcBef>
                <a:spcPts val="125"/>
              </a:spcBef>
            </a:pPr>
            <a:r>
              <a:rPr lang="en-US" spc="13" dirty="0"/>
              <a:t>            </a:t>
            </a:r>
            <a:r>
              <a:rPr spc="13" dirty="0"/>
              <a:t>HDM</a:t>
            </a:r>
            <a:r>
              <a:rPr spc="31" dirty="0"/>
              <a:t> </a:t>
            </a:r>
            <a:r>
              <a:rPr spc="19" dirty="0"/>
              <a:t>Assignment</a:t>
            </a:r>
            <a:r>
              <a:rPr lang="en-IN" spc="19" dirty="0"/>
              <a:t>-</a:t>
            </a:r>
            <a:r>
              <a:rPr lang="en-US" spc="56" dirty="0"/>
              <a:t>3 </a:t>
            </a:r>
            <a:endParaRPr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509BD5-2E12-44D6-BA76-ADB72CC70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6385" y="10191589"/>
            <a:ext cx="7676129" cy="2297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 dirty="0"/>
              <a:t>   Submitted To:  </a:t>
            </a:r>
            <a:r>
              <a:rPr lang="en-IN" sz="2400" b="1" dirty="0" err="1"/>
              <a:t>Dr.</a:t>
            </a:r>
            <a:r>
              <a:rPr lang="en-IN" sz="2400" b="1" dirty="0"/>
              <a:t> </a:t>
            </a:r>
            <a:r>
              <a:rPr lang="en-IN" sz="2400" b="1" dirty="0" err="1"/>
              <a:t>Kavindra</a:t>
            </a:r>
            <a:r>
              <a:rPr lang="en-IN" sz="2400" b="1" dirty="0"/>
              <a:t> </a:t>
            </a:r>
            <a:r>
              <a:rPr lang="en-IN" sz="2400" b="1" dirty="0" err="1"/>
              <a:t>Kandpal</a:t>
            </a:r>
            <a:endParaRPr lang="en-IN" sz="2400" b="1" dirty="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rgbClr val="8B8B8B"/>
                </a:solidFill>
                <a:latin typeface="Calibri"/>
                <a:ea typeface="+mn-ea"/>
                <a:cs typeface="Calibri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150"/>
              </a:lnSpc>
            </a:pPr>
            <a:fld id="{81D60167-4931-47E6-BA6A-407CBD079E47}" type="slidenum">
              <a:rPr lang="en-IN" smtClean="0"/>
              <a:pPr marL="38100">
                <a:lnSpc>
                  <a:spcPts val="1150"/>
                </a:lnSpc>
              </a:pPr>
              <a:t>1</a:t>
            </a:fld>
            <a:endParaRPr dirty="0"/>
          </a:p>
        </p:txBody>
      </p:sp>
      <p:sp>
        <p:nvSpPr>
          <p:cNvPr id="3" name="object 3"/>
          <p:cNvSpPr/>
          <p:nvPr/>
        </p:nvSpPr>
        <p:spPr>
          <a:xfrm flipV="1">
            <a:off x="1494803" y="2860995"/>
            <a:ext cx="7676129" cy="45719"/>
          </a:xfrm>
          <a:custGeom>
            <a:avLst/>
            <a:gdLst/>
            <a:ahLst/>
            <a:cxnLst/>
            <a:rect l="l" t="t" r="r" b="b"/>
            <a:pathLst>
              <a:path w="6127750" h="12700">
                <a:moveTo>
                  <a:pt x="6127369" y="0"/>
                </a:moveTo>
                <a:lnTo>
                  <a:pt x="0" y="0"/>
                </a:lnTo>
                <a:lnTo>
                  <a:pt x="0" y="12192"/>
                </a:lnTo>
                <a:lnTo>
                  <a:pt x="6127369" y="12192"/>
                </a:lnTo>
                <a:lnTo>
                  <a:pt x="6127369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 sz="2255"/>
          </a:p>
        </p:txBody>
      </p:sp>
      <p:sp>
        <p:nvSpPr>
          <p:cNvPr id="4" name="object 4"/>
          <p:cNvSpPr txBox="1"/>
          <p:nvPr/>
        </p:nvSpPr>
        <p:spPr>
          <a:xfrm>
            <a:off x="1561816" y="7776074"/>
            <a:ext cx="7676129" cy="1768528"/>
          </a:xfrm>
          <a:prstGeom prst="rect">
            <a:avLst/>
          </a:prstGeom>
        </p:spPr>
        <p:txBody>
          <a:bodyPr vert="horz" wrap="square" lIns="0" tIns="14318" rIns="0" bIns="0" rtlCol="0">
            <a:spAutoFit/>
          </a:bodyPr>
          <a:lstStyle/>
          <a:p>
            <a:pPr marL="15909" marR="6364">
              <a:lnSpc>
                <a:spcPct val="117600"/>
              </a:lnSpc>
              <a:spcBef>
                <a:spcPts val="113"/>
              </a:spcBef>
            </a:pPr>
            <a:r>
              <a:rPr sz="2400" spc="-6" dirty="0">
                <a:latin typeface="Calibri"/>
                <a:cs typeface="Calibri"/>
              </a:rPr>
              <a:t>Submitted </a:t>
            </a:r>
            <a:r>
              <a:rPr sz="2400" dirty="0">
                <a:latin typeface="Calibri"/>
                <a:cs typeface="Calibri"/>
              </a:rPr>
              <a:t>By:</a:t>
            </a:r>
            <a:r>
              <a:rPr lang="en-US" sz="2400" b="1" dirty="0">
                <a:latin typeface="Calibri"/>
                <a:cs typeface="Calibri"/>
              </a:rPr>
              <a:t>  Mohit Karki                 MEC2021032</a:t>
            </a:r>
          </a:p>
          <a:p>
            <a:pPr marL="15909" marR="6364">
              <a:lnSpc>
                <a:spcPct val="117600"/>
              </a:lnSpc>
              <a:spcBef>
                <a:spcPts val="113"/>
              </a:spcBef>
            </a:pPr>
            <a:r>
              <a:rPr lang="en-US" sz="2400" b="1" dirty="0">
                <a:latin typeface="Calibri"/>
                <a:cs typeface="Calibri"/>
              </a:rPr>
              <a:t>                           Raju Kumar Yadav      MEC2021045</a:t>
            </a:r>
          </a:p>
          <a:p>
            <a:pPr marL="15909" marR="6364">
              <a:lnSpc>
                <a:spcPct val="117600"/>
              </a:lnSpc>
              <a:spcBef>
                <a:spcPts val="113"/>
              </a:spcBef>
            </a:pPr>
            <a:r>
              <a:rPr lang="en-US" sz="2400" b="1" dirty="0">
                <a:latin typeface="Calibri"/>
                <a:cs typeface="Calibri"/>
              </a:rPr>
              <a:t>                           </a:t>
            </a:r>
            <a:r>
              <a:rPr lang="en-US" sz="2400" b="1" dirty="0" err="1">
                <a:latin typeface="Calibri"/>
                <a:cs typeface="Calibri"/>
              </a:rPr>
              <a:t>Thumpati</a:t>
            </a:r>
            <a:r>
              <a:rPr lang="en-US" sz="2400" b="1" dirty="0">
                <a:latin typeface="Calibri"/>
                <a:cs typeface="Calibri"/>
              </a:rPr>
              <a:t> Bhanu         MEC2021025</a:t>
            </a:r>
          </a:p>
          <a:p>
            <a:pPr marL="15909" marR="6364">
              <a:lnSpc>
                <a:spcPct val="117600"/>
              </a:lnSpc>
              <a:spcBef>
                <a:spcPts val="113"/>
              </a:spcBef>
            </a:pPr>
            <a:r>
              <a:rPr lang="en-US" sz="2400" b="1" spc="-6" dirty="0">
                <a:latin typeface="Calibri"/>
                <a:cs typeface="Calibri"/>
              </a:rPr>
              <a:t>                          </a:t>
            </a:r>
            <a:endParaRPr sz="2400" b="1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2890" y="6543607"/>
            <a:ext cx="4343120" cy="247346"/>
          </a:xfrm>
          <a:prstGeom prst="rect">
            <a:avLst/>
          </a:prstGeom>
        </p:spPr>
        <p:txBody>
          <a:bodyPr vert="horz" wrap="square" lIns="0" tIns="15909" rIns="0" bIns="0" rtlCol="0">
            <a:spAutoFit/>
          </a:bodyPr>
          <a:lstStyle/>
          <a:p>
            <a:pPr marL="15909">
              <a:spcBef>
                <a:spcPts val="125"/>
              </a:spcBef>
            </a:pPr>
            <a:r>
              <a:rPr sz="1503" dirty="0">
                <a:latin typeface="Calibri"/>
                <a:cs typeface="Calibri"/>
              </a:rPr>
              <a:t>Indian</a:t>
            </a:r>
            <a:r>
              <a:rPr sz="1503" spc="-13" dirty="0">
                <a:latin typeface="Calibri"/>
                <a:cs typeface="Calibri"/>
              </a:rPr>
              <a:t> </a:t>
            </a:r>
            <a:r>
              <a:rPr sz="1503" spc="-6" dirty="0">
                <a:latin typeface="Calibri"/>
                <a:cs typeface="Calibri"/>
              </a:rPr>
              <a:t>Institute </a:t>
            </a:r>
            <a:r>
              <a:rPr sz="1503" dirty="0">
                <a:latin typeface="Calibri"/>
                <a:cs typeface="Calibri"/>
              </a:rPr>
              <a:t>of</a:t>
            </a:r>
            <a:r>
              <a:rPr sz="1503" spc="-13" dirty="0">
                <a:latin typeface="Calibri"/>
                <a:cs typeface="Calibri"/>
              </a:rPr>
              <a:t> </a:t>
            </a:r>
            <a:r>
              <a:rPr sz="1503" spc="-6" dirty="0">
                <a:latin typeface="Calibri"/>
                <a:cs typeface="Calibri"/>
              </a:rPr>
              <a:t>Information</a:t>
            </a:r>
            <a:r>
              <a:rPr sz="1503" dirty="0">
                <a:latin typeface="Calibri"/>
                <a:cs typeface="Calibri"/>
              </a:rPr>
              <a:t> Technology,</a:t>
            </a:r>
            <a:r>
              <a:rPr lang="en-US" sz="1503" spc="-13" dirty="0">
                <a:latin typeface="Calibri"/>
                <a:cs typeface="Calibri"/>
              </a:rPr>
              <a:t> </a:t>
            </a:r>
            <a:r>
              <a:rPr sz="1503" spc="-6" dirty="0">
                <a:latin typeface="Calibri"/>
                <a:cs typeface="Calibri"/>
              </a:rPr>
              <a:t>Allahabad</a:t>
            </a:r>
            <a:endParaRPr sz="1503" dirty="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8612" y="3123916"/>
            <a:ext cx="3171676" cy="29370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98CDA-4C3E-4568-B356-965F9D68E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642" y="576470"/>
            <a:ext cx="9064487" cy="11628782"/>
          </a:xfrm>
        </p:spPr>
      </p:pic>
    </p:spTree>
    <p:extLst>
      <p:ext uri="{BB962C8B-B14F-4D97-AF65-F5344CB8AC3E}">
        <p14:creationId xmlns:p14="http://schemas.microsoft.com/office/powerpoint/2010/main" val="186569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D1738A-9CBC-4A76-9148-94696E387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17" y="9655810"/>
            <a:ext cx="9314796" cy="2435415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75D4D7-8741-4DB8-9C41-65A7258B1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39" y="188842"/>
            <a:ext cx="9203074" cy="7126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E0736F-372E-4B77-AFFD-CC6BBA93D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83" y="9655810"/>
            <a:ext cx="8997865" cy="25725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3509346-080F-4A39-B232-6367B6B34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83" y="7474226"/>
            <a:ext cx="9156330" cy="186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0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3743CD2-969B-4C17-8E03-AD7751CFD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5738" y="417443"/>
            <a:ext cx="9481931" cy="11867322"/>
          </a:xfrm>
        </p:spPr>
      </p:pic>
    </p:spTree>
    <p:extLst>
      <p:ext uri="{BB962C8B-B14F-4D97-AF65-F5344CB8AC3E}">
        <p14:creationId xmlns:p14="http://schemas.microsoft.com/office/powerpoint/2010/main" val="3250485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891C-5B4F-491C-AA69-6F6CCEFA7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407972"/>
            <a:ext cx="9314796" cy="1075413"/>
          </a:xfrm>
        </p:spPr>
        <p:txBody>
          <a:bodyPr/>
          <a:lstStyle/>
          <a:p>
            <a:r>
              <a:rPr lang="en-IN" dirty="0"/>
              <a:t>            Schematic diagram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806C7C-611B-4565-A97E-A46F270D3FC3}"/>
              </a:ext>
            </a:extLst>
          </p:cNvPr>
          <p:cNvCxnSpPr>
            <a:cxnSpLocks/>
          </p:cNvCxnSpPr>
          <p:nvPr/>
        </p:nvCxnSpPr>
        <p:spPr>
          <a:xfrm>
            <a:off x="437322" y="1420238"/>
            <a:ext cx="9899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CF10509-A12F-4628-B111-AD7371438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726" y="1808923"/>
            <a:ext cx="9899374" cy="10197546"/>
          </a:xfrm>
        </p:spPr>
      </p:pic>
    </p:spTree>
    <p:extLst>
      <p:ext uri="{BB962C8B-B14F-4D97-AF65-F5344CB8AC3E}">
        <p14:creationId xmlns:p14="http://schemas.microsoft.com/office/powerpoint/2010/main" val="2296686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3792-D197-488F-A5B5-3603F0A3B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4" y="233464"/>
            <a:ext cx="9314796" cy="1284051"/>
          </a:xfrm>
        </p:spPr>
        <p:txBody>
          <a:bodyPr/>
          <a:lstStyle/>
          <a:p>
            <a:r>
              <a:rPr lang="en-IN" dirty="0"/>
              <a:t>                     Netlist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E884DEB-918C-445C-9EBB-BF38DA5FD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749" y="1517515"/>
            <a:ext cx="9805481" cy="10603145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90B504-2719-4880-8956-47124FA2243A}"/>
              </a:ext>
            </a:extLst>
          </p:cNvPr>
          <p:cNvCxnSpPr>
            <a:cxnSpLocks/>
          </p:cNvCxnSpPr>
          <p:nvPr/>
        </p:nvCxnSpPr>
        <p:spPr>
          <a:xfrm>
            <a:off x="544749" y="1251248"/>
            <a:ext cx="98054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8392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AE6CC-511B-4B0E-987B-2AD873F9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42820"/>
            <a:ext cx="9314796" cy="1274696"/>
          </a:xfrm>
        </p:spPr>
        <p:txBody>
          <a:bodyPr/>
          <a:lstStyle/>
          <a:p>
            <a:r>
              <a:rPr lang="en-IN" dirty="0"/>
              <a:t>           I/P &amp; O/P waveforms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2F1CD22-8CC6-426E-9592-C43FA5689F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53" y="2379267"/>
            <a:ext cx="10486416" cy="6416811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2DA4B17-3ECF-4DFF-B5B4-D1242F7D0053}"/>
              </a:ext>
            </a:extLst>
          </p:cNvPr>
          <p:cNvCxnSpPr>
            <a:cxnSpLocks/>
          </p:cNvCxnSpPr>
          <p:nvPr/>
        </p:nvCxnSpPr>
        <p:spPr>
          <a:xfrm>
            <a:off x="486383" y="1348524"/>
            <a:ext cx="9902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667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0D8D3-FD01-4D5C-9D85-C6D3B51F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55" y="303483"/>
            <a:ext cx="9314796" cy="1624839"/>
          </a:xfrm>
        </p:spPr>
        <p:txBody>
          <a:bodyPr/>
          <a:lstStyle/>
          <a:p>
            <a:r>
              <a:rPr lang="en-IN" dirty="0"/>
              <a:t>            Bode Plot of Gain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93E65E-B197-477E-9124-3605F5F134EE}"/>
              </a:ext>
            </a:extLst>
          </p:cNvPr>
          <p:cNvCxnSpPr>
            <a:cxnSpLocks/>
          </p:cNvCxnSpPr>
          <p:nvPr/>
        </p:nvCxnSpPr>
        <p:spPr>
          <a:xfrm>
            <a:off x="597597" y="1614793"/>
            <a:ext cx="97633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97022A-586F-4186-848A-E775DC73B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336" y="5077838"/>
            <a:ext cx="8171234" cy="4357993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9E488E03-97D2-471C-AB0C-27540AD4F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75" y="2978161"/>
            <a:ext cx="10350230" cy="6643665"/>
          </a:xfrm>
        </p:spPr>
      </p:pic>
    </p:spTree>
    <p:extLst>
      <p:ext uri="{BB962C8B-B14F-4D97-AF65-F5344CB8AC3E}">
        <p14:creationId xmlns:p14="http://schemas.microsoft.com/office/powerpoint/2010/main" val="2871583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76EB4-370E-4E51-82E3-A57035B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4" y="203909"/>
            <a:ext cx="9314796" cy="1391428"/>
          </a:xfrm>
        </p:spPr>
        <p:txBody>
          <a:bodyPr/>
          <a:lstStyle/>
          <a:p>
            <a:r>
              <a:rPr lang="en-IN" dirty="0"/>
              <a:t>               Phase margin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1CF03F8-D552-4160-A6A8-549BD3096E5F}"/>
              </a:ext>
            </a:extLst>
          </p:cNvPr>
          <p:cNvCxnSpPr>
            <a:cxnSpLocks/>
          </p:cNvCxnSpPr>
          <p:nvPr/>
        </p:nvCxnSpPr>
        <p:spPr>
          <a:xfrm>
            <a:off x="486383" y="1361872"/>
            <a:ext cx="10077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4B123B79-2488-48DA-9C95-BD411F0DE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741" y="2373549"/>
            <a:ext cx="10232890" cy="6439712"/>
          </a:xfrm>
        </p:spPr>
      </p:pic>
    </p:spTree>
    <p:extLst>
      <p:ext uri="{BB962C8B-B14F-4D97-AF65-F5344CB8AC3E}">
        <p14:creationId xmlns:p14="http://schemas.microsoft.com/office/powerpoint/2010/main" val="133291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80F05-E182-40DB-854E-3786ED920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4" y="-233464"/>
            <a:ext cx="9314796" cy="2198451"/>
          </a:xfrm>
        </p:spPr>
        <p:txBody>
          <a:bodyPr/>
          <a:lstStyle/>
          <a:p>
            <a:r>
              <a:rPr lang="en-IN" dirty="0"/>
              <a:t>                 DC analysis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727CFC-1B5B-45EC-B430-9E3DDE66D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483" y="1498062"/>
            <a:ext cx="9525624" cy="10700424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D32566-3430-40FE-952B-99296202C458}"/>
              </a:ext>
            </a:extLst>
          </p:cNvPr>
          <p:cNvCxnSpPr>
            <a:cxnSpLocks/>
          </p:cNvCxnSpPr>
          <p:nvPr/>
        </p:nvCxnSpPr>
        <p:spPr>
          <a:xfrm>
            <a:off x="311285" y="1225686"/>
            <a:ext cx="101945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732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CDD885-B114-4B7B-86FB-D98D93B9B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838" y="505838"/>
            <a:ext cx="9922213" cy="11498094"/>
          </a:xfrm>
        </p:spPr>
      </p:pic>
    </p:spTree>
    <p:extLst>
      <p:ext uri="{BB962C8B-B14F-4D97-AF65-F5344CB8AC3E}">
        <p14:creationId xmlns:p14="http://schemas.microsoft.com/office/powerpoint/2010/main" val="314738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7539-AD98-4375-9027-BBC4DE853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051" y="1"/>
            <a:ext cx="10481711" cy="4055164"/>
          </a:xfrm>
        </p:spPr>
        <p:txBody>
          <a:bodyPr>
            <a:noAutofit/>
          </a:bodyPr>
          <a:lstStyle/>
          <a:p>
            <a:endParaRPr lang="en-IN" sz="2800" b="1" dirty="0"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87349-47B3-48D2-A97C-67EC86D1D0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7" y="4978091"/>
            <a:ext cx="10660616" cy="8326162"/>
          </a:xfrm>
        </p:spPr>
        <p:txBody>
          <a:bodyPr/>
          <a:lstStyle/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TELESCOPIC AMPLIFIER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Telescopic Amplifier is the modified version of differential amplifier to increase the gain.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= Av = gm*Rout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increase gain, Rout is increased to get high gain by cascading the transistors.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amplifier 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input differential pair injects the signal current into common gate stages. Then, the circuit achieves the differential to signal ended conversion with </a:t>
            </a:r>
            <a:r>
              <a:rPr lang="en-US" b="0" i="0" dirty="0" err="1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cascoded</a:t>
            </a:r>
            <a:r>
              <a:rPr lang="en-US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current mirror.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076D7-182E-4E45-9627-EEB7A8F0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96957"/>
            <a:ext cx="10799762" cy="29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832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1250D-658F-4BF2-8CBB-0BF254E2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-15672"/>
            <a:ext cx="9314796" cy="786803"/>
          </a:xfrm>
        </p:spPr>
        <p:txBody>
          <a:bodyPr>
            <a:normAutofit fontScale="90000"/>
          </a:bodyPr>
          <a:lstStyle/>
          <a:p>
            <a:r>
              <a:rPr lang="en-IN" dirty="0"/>
              <a:t>                         CMRR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9E0D5FC-07BE-4989-B87E-77B0AF47692F}"/>
              </a:ext>
            </a:extLst>
          </p:cNvPr>
          <p:cNvCxnSpPr>
            <a:cxnSpLocks/>
          </p:cNvCxnSpPr>
          <p:nvPr/>
        </p:nvCxnSpPr>
        <p:spPr>
          <a:xfrm>
            <a:off x="369685" y="634944"/>
            <a:ext cx="101362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Content Placeholder 19">
            <a:extLst>
              <a:ext uri="{FF2B5EF4-FFF2-40B4-BE49-F238E27FC236}">
                <a16:creationId xmlns:a16="http://schemas.microsoft.com/office/drawing/2014/main" id="{AAC86495-0CD7-4A16-B134-F14716A513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009" y="889515"/>
            <a:ext cx="10291897" cy="4917807"/>
          </a:xfr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BA28485-77A6-45CC-9221-C1AF7555D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32" y="6627230"/>
            <a:ext cx="10291897" cy="53378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3858E-9874-49F6-A281-6F454FBEF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1" y="5677583"/>
            <a:ext cx="3717234" cy="6419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3BE03-FD2E-4312-88B9-98346936F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965" y="11799607"/>
            <a:ext cx="3319669" cy="90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90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8AD1AD-B65B-48A3-B64E-8BBC26500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035" y="1073426"/>
            <a:ext cx="9342782" cy="4703695"/>
          </a:xfrm>
        </p:spPr>
      </p:pic>
    </p:spTree>
    <p:extLst>
      <p:ext uri="{BB962C8B-B14F-4D97-AF65-F5344CB8AC3E}">
        <p14:creationId xmlns:p14="http://schemas.microsoft.com/office/powerpoint/2010/main" val="4018530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55457-AE96-4430-B854-D141EB99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13637"/>
            <a:ext cx="9314796" cy="964446"/>
          </a:xfrm>
        </p:spPr>
        <p:txBody>
          <a:bodyPr/>
          <a:lstStyle/>
          <a:p>
            <a:r>
              <a:rPr lang="en-IN" dirty="0"/>
              <a:t>                    Slew Rate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C3C4A5E-54D0-420D-84D4-3CA22C42A96D}"/>
              </a:ext>
            </a:extLst>
          </p:cNvPr>
          <p:cNvCxnSpPr>
            <a:cxnSpLocks/>
          </p:cNvCxnSpPr>
          <p:nvPr/>
        </p:nvCxnSpPr>
        <p:spPr>
          <a:xfrm>
            <a:off x="337930" y="1178083"/>
            <a:ext cx="100186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430B724-367B-413D-B58A-E7F3A43913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370" y="2882348"/>
            <a:ext cx="10461834" cy="520891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4EA1C-AE58-476A-B8B0-6068BBA00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243" y="1689652"/>
            <a:ext cx="5296952" cy="9939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D3F2D-054F-411A-BD40-A5E088599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5" y="8587409"/>
            <a:ext cx="8110330" cy="388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36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C6C6-C0D8-4E36-9954-CEF9D911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232432"/>
            <a:ext cx="9314796" cy="1018816"/>
          </a:xfrm>
        </p:spPr>
        <p:txBody>
          <a:bodyPr/>
          <a:lstStyle/>
          <a:p>
            <a:r>
              <a:rPr lang="en-IN" dirty="0"/>
              <a:t>         I/P &amp;O/P offset voltage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B0A777-2943-455A-AE13-D0435DD45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58" y="3978930"/>
            <a:ext cx="10018642" cy="8388626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6F853C4-BB3E-4A0A-9CEB-14348EDBAC64}"/>
              </a:ext>
            </a:extLst>
          </p:cNvPr>
          <p:cNvCxnSpPr>
            <a:cxnSpLocks/>
          </p:cNvCxnSpPr>
          <p:nvPr/>
        </p:nvCxnSpPr>
        <p:spPr>
          <a:xfrm>
            <a:off x="357809" y="1251248"/>
            <a:ext cx="101577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8E1FB9C-EE44-478D-A94B-7C203237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08" y="1451113"/>
            <a:ext cx="10157791" cy="212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9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3FB7F1C-B1C4-4A5C-A34D-4A8AB0F75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056" y="316587"/>
            <a:ext cx="9899650" cy="4872483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2CF920-14B5-4928-9A70-6BEB91E5F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12" y="5981943"/>
            <a:ext cx="6639338" cy="330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91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9F05-014A-4A67-B028-46DDDEB5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3" y="307031"/>
            <a:ext cx="9314796" cy="1422376"/>
          </a:xfrm>
        </p:spPr>
        <p:txBody>
          <a:bodyPr/>
          <a:lstStyle/>
          <a:p>
            <a:r>
              <a:rPr lang="en-IN" dirty="0"/>
              <a:t>              O/P voltage swing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B7CA20-783F-4079-96E1-6533BFBA2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416" y="2349807"/>
            <a:ext cx="9313863" cy="4637507"/>
          </a:xfr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C451726-C04A-40BA-8B88-5C05F209A1E5}"/>
              </a:ext>
            </a:extLst>
          </p:cNvPr>
          <p:cNvCxnSpPr>
            <a:cxnSpLocks/>
          </p:cNvCxnSpPr>
          <p:nvPr/>
        </p:nvCxnSpPr>
        <p:spPr>
          <a:xfrm>
            <a:off x="742484" y="1431233"/>
            <a:ext cx="9314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B190F39-47D0-4891-B9DE-D8680BB2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38" y="7931427"/>
            <a:ext cx="8607286" cy="265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96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BBAC8-5BD6-4C4A-A6BF-665E0399C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484" y="1"/>
            <a:ext cx="9314796" cy="1251248"/>
          </a:xfrm>
        </p:spPr>
        <p:txBody>
          <a:bodyPr/>
          <a:lstStyle/>
          <a:p>
            <a:r>
              <a:rPr lang="en-IN" dirty="0"/>
              <a:t>                        ICMR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1F2529-85FD-48CF-8059-7EE63903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072" y="1391479"/>
            <a:ext cx="9859618" cy="10754137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1CD340-2576-4D57-BFA6-26C45A609142}"/>
              </a:ext>
            </a:extLst>
          </p:cNvPr>
          <p:cNvCxnSpPr>
            <a:cxnSpLocks/>
          </p:cNvCxnSpPr>
          <p:nvPr/>
        </p:nvCxnSpPr>
        <p:spPr>
          <a:xfrm>
            <a:off x="477077" y="1032588"/>
            <a:ext cx="98596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048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FAF2B7-1FDD-4FBD-8F1B-E318F63EAA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216" y="321605"/>
            <a:ext cx="10435327" cy="496273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1D8226-8720-4239-9960-D9A4570F0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16" y="5681906"/>
            <a:ext cx="10435327" cy="537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401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901CB3-0B34-4936-85F4-85B14AE38F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002" y="316638"/>
            <a:ext cx="9183757" cy="59833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65DECB-66BA-4B8F-A035-F2ACFCEC4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89" y="6599583"/>
            <a:ext cx="7971183" cy="508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06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74FC3E-7348-4300-BC8A-69AC2644D5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061" y="596348"/>
            <a:ext cx="8328991" cy="6202017"/>
          </a:xfrm>
        </p:spPr>
      </p:pic>
    </p:spTree>
    <p:extLst>
      <p:ext uri="{BB962C8B-B14F-4D97-AF65-F5344CB8AC3E}">
        <p14:creationId xmlns:p14="http://schemas.microsoft.com/office/powerpoint/2010/main" val="973690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0AD40D-8CB8-4136-AFE9-171A126CB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477078"/>
            <a:ext cx="9203635" cy="12304644"/>
          </a:xfrm>
        </p:spPr>
      </p:pic>
    </p:spTree>
    <p:extLst>
      <p:ext uri="{BB962C8B-B14F-4D97-AF65-F5344CB8AC3E}">
        <p14:creationId xmlns:p14="http://schemas.microsoft.com/office/powerpoint/2010/main" val="649057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E4819-1AA2-4B76-86E7-2200CA23C9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9" y="159026"/>
            <a:ext cx="10396330" cy="12602817"/>
          </a:xfrm>
        </p:spPr>
      </p:pic>
    </p:spTree>
    <p:extLst>
      <p:ext uri="{BB962C8B-B14F-4D97-AF65-F5344CB8AC3E}">
        <p14:creationId xmlns:p14="http://schemas.microsoft.com/office/powerpoint/2010/main" val="246818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7EFC1E3-2E93-43F1-A960-CD1F46D34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957" y="655983"/>
            <a:ext cx="9700591" cy="11430000"/>
          </a:xfrm>
        </p:spPr>
      </p:pic>
    </p:spTree>
    <p:extLst>
      <p:ext uri="{BB962C8B-B14F-4D97-AF65-F5344CB8AC3E}">
        <p14:creationId xmlns:p14="http://schemas.microsoft.com/office/powerpoint/2010/main" val="234588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090EDB-B5B3-415D-9FC4-B81F98AFC8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617" y="397566"/>
            <a:ext cx="9541566" cy="50490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20F0D5-7515-479F-BEF4-88B7DC2C0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13" y="6299994"/>
            <a:ext cx="8686800" cy="62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9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3C9E3A-F9D5-41B2-8CAF-7F06150DB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65" y="536713"/>
            <a:ext cx="9799983" cy="12063275"/>
          </a:xfrm>
        </p:spPr>
      </p:pic>
    </p:spTree>
    <p:extLst>
      <p:ext uri="{BB962C8B-B14F-4D97-AF65-F5344CB8AC3E}">
        <p14:creationId xmlns:p14="http://schemas.microsoft.com/office/powerpoint/2010/main" val="256099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E69703-18E8-402C-BE31-46673798D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5496" y="357809"/>
            <a:ext cx="9760226" cy="10098156"/>
          </a:xfrm>
        </p:spPr>
      </p:pic>
    </p:spTree>
    <p:extLst>
      <p:ext uri="{BB962C8B-B14F-4D97-AF65-F5344CB8AC3E}">
        <p14:creationId xmlns:p14="http://schemas.microsoft.com/office/powerpoint/2010/main" val="1126666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4721D-420F-4587-837F-88BD04A7F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75" y="332907"/>
            <a:ext cx="9314796" cy="1297112"/>
          </a:xfrm>
        </p:spPr>
        <p:txBody>
          <a:bodyPr>
            <a:normAutofit/>
          </a:bodyPr>
          <a:lstStyle/>
          <a:p>
            <a:r>
              <a:rPr lang="en-IN" dirty="0"/>
              <a:t>           W/L values of Transistors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ECFE0E-24E0-44D7-8943-6A3F25650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130" y="1630019"/>
            <a:ext cx="9314796" cy="10637059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B09057-D05F-424B-B081-47D92B3947A3}"/>
              </a:ext>
            </a:extLst>
          </p:cNvPr>
          <p:cNvCxnSpPr>
            <a:cxnSpLocks/>
          </p:cNvCxnSpPr>
          <p:nvPr/>
        </p:nvCxnSpPr>
        <p:spPr>
          <a:xfrm>
            <a:off x="1073426" y="1331844"/>
            <a:ext cx="903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521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275</TotalTime>
  <Words>165</Words>
  <Application>Microsoft Office PowerPoint</Application>
  <PresentationFormat>Custom</PresentationFormat>
  <Paragraphs>27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Cambria</vt:lpstr>
      <vt:lpstr>Times New Roman</vt:lpstr>
      <vt:lpstr>Office Theme</vt:lpstr>
      <vt:lpstr>            HDM Assignment-3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W/L values of Transistors</vt:lpstr>
      <vt:lpstr>PowerPoint Presentation</vt:lpstr>
      <vt:lpstr>PowerPoint Presentation</vt:lpstr>
      <vt:lpstr>PowerPoint Presentation</vt:lpstr>
      <vt:lpstr>            Schematic diagram</vt:lpstr>
      <vt:lpstr>                     Netlist</vt:lpstr>
      <vt:lpstr>           I/P &amp; O/P waveforms</vt:lpstr>
      <vt:lpstr>            Bode Plot of Gain</vt:lpstr>
      <vt:lpstr>               Phase margin</vt:lpstr>
      <vt:lpstr>                 DC analysis</vt:lpstr>
      <vt:lpstr>PowerPoint Presentation</vt:lpstr>
      <vt:lpstr>                         CMRR</vt:lpstr>
      <vt:lpstr>PowerPoint Presentation</vt:lpstr>
      <vt:lpstr>                    Slew Rate</vt:lpstr>
      <vt:lpstr>         I/P &amp;O/P offset voltage</vt:lpstr>
      <vt:lpstr>PowerPoint Presentation</vt:lpstr>
      <vt:lpstr>              O/P voltage swing</vt:lpstr>
      <vt:lpstr>                        ICMR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Q1). Implement TSPC positive edge-triggered D Flip Flop. Compute its setup and hold time. Optimize its power delay product. Compute the  maximum operating frequency.</dc:title>
  <dc:creator>mohitece2753@gmail.com</dc:creator>
  <cp:lastModifiedBy>Mohit Karki</cp:lastModifiedBy>
  <cp:revision>23</cp:revision>
  <dcterms:created xsi:type="dcterms:W3CDTF">2022-03-23T12:14:55Z</dcterms:created>
  <dcterms:modified xsi:type="dcterms:W3CDTF">2022-04-28T23:04:27Z</dcterms:modified>
</cp:coreProperties>
</file>